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60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308" r:id="rId12"/>
    <p:sldId id="295" r:id="rId13"/>
    <p:sldId id="296" r:id="rId14"/>
    <p:sldId id="297" r:id="rId15"/>
    <p:sldId id="299" r:id="rId16"/>
    <p:sldId id="300" r:id="rId17"/>
    <p:sldId id="301" r:id="rId18"/>
    <p:sldId id="30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685914"/>
            <a:ext cx="8929718" cy="310040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"Формирование</a:t>
            </a:r>
            <a:b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3200" b="1" i="1" u="sng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личностных и коммуникативных  </a:t>
            </a:r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универсальных учебных действий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во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внеурочной деятельности</a:t>
            </a: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в начальной школе"</a:t>
            </a: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32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6050" y="5286388"/>
            <a:ext cx="614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Вахрушина Наталья Викторовна, учитель начальных классов МБОУ 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СОШ 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с. 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Аван</a:t>
            </a:r>
            <a:endParaRPr lang="ru-RU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Bookman Old Style" pitchFamily="18" charset="0"/>
              </a:rPr>
              <a:t>I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 квалификационной категории</a:t>
            </a:r>
            <a:endParaRPr lang="ru-RU" sz="2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0" y="-5734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общеобразовательная школа с.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Аван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Вяземского муниципального района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Хабаровского края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Рисунок 17" descr="Описание: Пр 14 Детское объединение  ВОЛ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5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пк\Documents\С НАСТЕНОГО НОУТБУКА\ВОСПИТАТЕЛЬНАЯ РАБОТА\В О Л Н А ВСЁ Ё Ё\фото волна\ВОЛН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12" y="47143"/>
            <a:ext cx="8958988" cy="6722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052" y="71414"/>
            <a:ext cx="87999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Фестиваль для педагогов и учащихся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«полёт талантов и увлечений»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" descr="C:\Users\Public\Pictures\ФОТОАППАРАТ 1 ОКТЯБРЯ 2012\DSC08331.JPG"/>
          <p:cNvPicPr>
            <a:picLocks noChangeAspect="1" noChangeArrowheads="1"/>
          </p:cNvPicPr>
          <p:nvPr/>
        </p:nvPicPr>
        <p:blipFill>
          <a:blip r:embed="rId2" cstate="print"/>
          <a:srcRect t="25000" r="15625"/>
          <a:stretch>
            <a:fillRect/>
          </a:stretch>
        </p:blipFill>
        <p:spPr bwMode="auto">
          <a:xfrm>
            <a:off x="750030" y="1285860"/>
            <a:ext cx="803678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аташа\ВОСПИТАТЕЛЬНАЯ РАБОТА\С Ц Е Н А Р И И\ЮБИЛЕЙ ШКОЛЫ\НАШЕЙ ШКОЛЕ 40 ЛЕТ\ФОН ДЛЯ ПЕСНИ НАША ШКОЛА\DSC05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27335">
            <a:off x="475236" y="1477255"/>
            <a:ext cx="7150012" cy="482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6959" y="285728"/>
            <a:ext cx="8603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Наш цифровой мир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P1020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57224" y="2848064"/>
            <a:ext cx="3643338" cy="2732000"/>
          </a:xfrm>
          <a:prstGeom prst="rect">
            <a:avLst/>
          </a:prstGeom>
        </p:spPr>
      </p:pic>
      <p:pic>
        <p:nvPicPr>
          <p:cNvPr id="6" name="Picture 10" descr="P1020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00628" y="2214673"/>
            <a:ext cx="3725869" cy="27938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2469" y="363660"/>
            <a:ext cx="89373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Индивидуально-групповая работа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68025"/>
            <a:ext cx="82153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Уроки волшебства и Оригами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6" name="Picture 2" descr="C:\Documents and Settings\Admin\Рабочий стол\Мои рисунки\РАМКИ И КАРТИНКИ ДЛЯ ПРЕЗЕНТАЦИЙ\рамки фотошоп\ramochka-42.jpg"/>
          <p:cNvPicPr>
            <a:picLocks noChangeAspect="1" noChangeArrowheads="1"/>
          </p:cNvPicPr>
          <p:nvPr/>
        </p:nvPicPr>
        <p:blipFill>
          <a:blip r:embed="rId2" cstate="print"/>
          <a:srcRect l="2928" t="2418" r="3075" b="3769"/>
          <a:stretch>
            <a:fillRect/>
          </a:stretch>
        </p:blipFill>
        <p:spPr bwMode="auto">
          <a:xfrm>
            <a:off x="214282" y="928670"/>
            <a:ext cx="3000396" cy="2214578"/>
          </a:xfrm>
          <a:prstGeom prst="rect">
            <a:avLst/>
          </a:prstGeom>
          <a:noFill/>
        </p:spPr>
      </p:pic>
      <p:pic>
        <p:nvPicPr>
          <p:cNvPr id="4098" name="Picture 2" descr="C:\Documents and Settings\Admin\Рабочий стол\Мои рисунки\ОФОРМЛЕНИЕ БЛОКНОТА\cool_notepads_4[1]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 b="12810"/>
          <a:stretch>
            <a:fillRect/>
          </a:stretch>
        </p:blipFill>
        <p:spPr bwMode="auto">
          <a:xfrm>
            <a:off x="500034" y="1071546"/>
            <a:ext cx="2571768" cy="1822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Documents and Settings\Admin\Рабочий стол\Мои рисунки\школьные\4 КЛАСС 2012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071546"/>
            <a:ext cx="2475373" cy="1857647"/>
          </a:xfrm>
          <a:prstGeom prst="rect">
            <a:avLst/>
          </a:prstGeom>
          <a:noFill/>
        </p:spPr>
      </p:pic>
      <p:pic>
        <p:nvPicPr>
          <p:cNvPr id="11" name="Picture 2" descr="C:\Documents and Settings\Admin\Рабочий стол\Мои рисунки\РАМКИ И КАРТИНКИ ДЛЯ ПРЕЗЕНТАЦИЙ\рамки фотошоп\ramochka-42.jpg"/>
          <p:cNvPicPr>
            <a:picLocks noChangeAspect="1" noChangeArrowheads="1"/>
          </p:cNvPicPr>
          <p:nvPr/>
        </p:nvPicPr>
        <p:blipFill>
          <a:blip r:embed="rId5" cstate="print"/>
          <a:srcRect l="2928" t="2418" r="3075" b="3769"/>
          <a:stretch>
            <a:fillRect/>
          </a:stretch>
        </p:blipFill>
        <p:spPr bwMode="auto">
          <a:xfrm>
            <a:off x="6357950" y="4071918"/>
            <a:ext cx="2714644" cy="2786082"/>
          </a:xfrm>
          <a:prstGeom prst="rect">
            <a:avLst/>
          </a:prstGeom>
          <a:noFill/>
        </p:spPr>
      </p:pic>
      <p:pic>
        <p:nvPicPr>
          <p:cNvPr id="12" name="Picture 2" descr="C:\Documents and Settings\Admin\Рабочий стол\Мои рисунки\РАМКИ И КАРТИНКИ ДЛЯ ПРЕЗЕНТАЦИЙ\рамки фотошоп\ramochka-42.jpg"/>
          <p:cNvPicPr>
            <a:picLocks noChangeAspect="1" noChangeArrowheads="1"/>
          </p:cNvPicPr>
          <p:nvPr/>
        </p:nvPicPr>
        <p:blipFill>
          <a:blip r:embed="rId5" cstate="print"/>
          <a:srcRect l="2928" t="2418" r="3075" b="3769"/>
          <a:stretch>
            <a:fillRect/>
          </a:stretch>
        </p:blipFill>
        <p:spPr bwMode="auto">
          <a:xfrm>
            <a:off x="3286085" y="1571589"/>
            <a:ext cx="3000396" cy="528641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643702" y="485773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Цветы в чёрной вазе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24951" t="11686" r="12793" b="3841"/>
          <a:stretch>
            <a:fillRect/>
          </a:stretch>
        </p:blipFill>
        <p:spPr bwMode="auto">
          <a:xfrm rot="5400000">
            <a:off x="6521886" y="4265172"/>
            <a:ext cx="238677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4590" t="18750" r="17040" b="18750"/>
          <a:stretch>
            <a:fillRect/>
          </a:stretch>
        </p:blipFill>
        <p:spPr bwMode="auto">
          <a:xfrm rot="5400000">
            <a:off x="2517035" y="2863056"/>
            <a:ext cx="4538526" cy="271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Documents and Settings\Admin\Рабочий стол\Мои рисунки\РАМКИ И КАРТИНКИ ДЛЯ ПРЕЗЕНТАЦИЙ\рамки фотошоп\ramochka-42.jpg"/>
          <p:cNvPicPr>
            <a:picLocks noChangeAspect="1" noChangeArrowheads="1"/>
          </p:cNvPicPr>
          <p:nvPr/>
        </p:nvPicPr>
        <p:blipFill>
          <a:blip r:embed="rId8" cstate="print"/>
          <a:srcRect l="2928" t="2418" r="3075" b="3769"/>
          <a:stretch>
            <a:fillRect/>
          </a:stretch>
        </p:blipFill>
        <p:spPr bwMode="auto">
          <a:xfrm>
            <a:off x="6343662" y="1281777"/>
            <a:ext cx="2800338" cy="2400290"/>
          </a:xfrm>
          <a:prstGeom prst="rect">
            <a:avLst/>
          </a:prstGeom>
          <a:noFill/>
        </p:spPr>
      </p:pic>
      <p:pic>
        <p:nvPicPr>
          <p:cNvPr id="17" name="Picture 2" descr="C:\Documents and Settings\Admin\Рабочий стол\Мои рисунки\РАМКИ И КАРТИНКИ ДЛЯ ПРЕЗЕНТАЦИЙ\Фон\red_fabri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94702" y="1358387"/>
            <a:ext cx="2480300" cy="219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5" descr="C:\Documents and Settings\Admin\Рабочий стол\Безимени-1.png"/>
          <p:cNvPicPr>
            <a:picLocks noChangeAspect="1" noChangeArrowheads="1"/>
          </p:cNvPicPr>
          <p:nvPr/>
        </p:nvPicPr>
        <p:blipFill>
          <a:blip r:embed="rId10" cstate="print"/>
          <a:srcRect l="6526" r="18422"/>
          <a:stretch>
            <a:fillRect/>
          </a:stretch>
        </p:blipFill>
        <p:spPr bwMode="auto">
          <a:xfrm>
            <a:off x="6643702" y="1285859"/>
            <a:ext cx="2240270" cy="2240259"/>
          </a:xfrm>
          <a:prstGeom prst="rect">
            <a:avLst/>
          </a:prstGeom>
          <a:noFill/>
        </p:spPr>
      </p:pic>
      <p:pic>
        <p:nvPicPr>
          <p:cNvPr id="19" name="Picture 2" descr="C:\Documents and Settings\Admin\Рабочий стол\Мои рисунки\РАМКИ И КАРТИНКИ ДЛЯ ПРЕЗЕНТАЦИЙ\рамки фотошоп\ramochka-42.jpg"/>
          <p:cNvPicPr>
            <a:picLocks noChangeAspect="1" noChangeArrowheads="1"/>
          </p:cNvPicPr>
          <p:nvPr/>
        </p:nvPicPr>
        <p:blipFill>
          <a:blip r:embed="rId2" cstate="print"/>
          <a:srcRect l="2928" t="2418" r="3075" b="3769"/>
          <a:stretch>
            <a:fillRect/>
          </a:stretch>
        </p:blipFill>
        <p:spPr bwMode="auto">
          <a:xfrm>
            <a:off x="214282" y="3714752"/>
            <a:ext cx="3000396" cy="2214578"/>
          </a:xfrm>
          <a:prstGeom prst="rect">
            <a:avLst/>
          </a:prstGeom>
          <a:noFill/>
        </p:spPr>
      </p:pic>
      <p:pic>
        <p:nvPicPr>
          <p:cNvPr id="20" name="Picture 3" descr="C:\Documents and Settings\Admin\Рабочий стол\Мои рисунки\РАМКИ И КАРТИНКИ ДЛЯ ПРЕЗЕНТАЦИЙ\Фон\фоны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596" y="3857627"/>
            <a:ext cx="2666728" cy="200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" descr="C:\Documents and Settings\Admin\Рабочий стол\Безимени-1.png"/>
          <p:cNvPicPr>
            <a:picLocks noChangeAspect="1" noChangeArrowheads="1"/>
          </p:cNvPicPr>
          <p:nvPr/>
        </p:nvPicPr>
        <p:blipFill>
          <a:blip r:embed="rId12" cstate="print"/>
          <a:srcRect l="10482" t="9671"/>
          <a:stretch>
            <a:fillRect/>
          </a:stretch>
        </p:blipFill>
        <p:spPr bwMode="auto">
          <a:xfrm>
            <a:off x="428596" y="3929066"/>
            <a:ext cx="2643206" cy="2001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428868"/>
            <a:ext cx="8286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А.Д. Андреев  (диагностика «Мотивация учения и эмоционального отношения к учению»),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Н.П. Капустина «Уровень воспитанности учащихся» (1 - 4 классы), 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Н.В. Кулешова (методика «Что такое хорошо и что такое плохо»,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Мониторинг развития сформированных УУД .</a:t>
            </a:r>
            <a:endParaRPr lang="ru-RU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71480"/>
            <a:ext cx="83327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Диагностические материалы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Public\Pictures\МЕЖДУНАРОДНАЯ ЯРМАРКА 2012\PA020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44243"/>
            <a:ext cx="7715304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00971" y="0"/>
            <a:ext cx="5662126" cy="954107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«ХАБАРОВСКАЯ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МЕЖДУНАРОДНАЯ ЯРМАРКА»</a:t>
            </a:r>
            <a:endParaRPr lang="ru-RU" sz="2800" b="1" u="sng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685914"/>
            <a:ext cx="8929718" cy="310040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"Формирование</a:t>
            </a:r>
            <a:b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3200" b="1" i="1" u="sng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личностных и коммуникативных  </a:t>
            </a:r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универсальных учебных действий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во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внеурочной деятельности</a:t>
            </a: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в начальной школе"</a:t>
            </a: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32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6050" y="5286388"/>
            <a:ext cx="614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Вахрушина Наталья Викторовна, учитель начальных классов МБОУ 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СОШ 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с. 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Аван</a:t>
            </a:r>
            <a:endParaRPr lang="ru-RU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Bookman Old Style" pitchFamily="18" charset="0"/>
              </a:rPr>
              <a:t>I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 квалификационной категории</a:t>
            </a:r>
            <a:endParaRPr lang="ru-RU" sz="2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0" y="-5734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общеобразовательная школа с.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Аван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Вяземского муниципального района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Хабаровского края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Описание: Описание: H:\1\краевой\РЕЕСТР ДОКУМЕНТОВ\ууд схем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285720" y="1214422"/>
            <a:ext cx="865365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1406" y="0"/>
            <a:ext cx="89829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Модель формирования 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личностных и коммуникативных ууд: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3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662" y="357166"/>
            <a:ext cx="7510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Направления работы: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42910" y="1428736"/>
          <a:ext cx="8072494" cy="5143536"/>
        </p:xfrm>
        <a:graphic>
          <a:graphicData uri="http://schemas.openxmlformats.org/drawingml/2006/table">
            <a:tbl>
              <a:tblPr/>
              <a:tblGrid>
                <a:gridCol w="8072494"/>
              </a:tblGrid>
              <a:tr h="103055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b="1" u="sng" dirty="0">
                          <a:latin typeface="Times New Roman"/>
                          <a:ea typeface="Times New Roman"/>
                          <a:cs typeface="Times New Roman"/>
                        </a:rPr>
                        <a:t>Интеллект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(коммуникативное, культуротворческое, эстетическое)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3055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b="1" u="sng" dirty="0">
                          <a:latin typeface="Times New Roman"/>
                          <a:ea typeface="Times New Roman"/>
                          <a:cs typeface="Times New Roman"/>
                        </a:rPr>
                        <a:t>Гражданско-патриотическое воспитание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(правовое, нравственное)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528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b="1" u="sng" dirty="0">
                          <a:latin typeface="Times New Roman"/>
                          <a:ea typeface="Times New Roman"/>
                          <a:cs typeface="Times New Roman"/>
                        </a:rPr>
                        <a:t>Здоровьесберегающее</a:t>
                      </a:r>
                      <a:endParaRPr lang="ru-RU" sz="2400" u="sng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528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b="1" u="sng" dirty="0">
                          <a:latin typeface="Times New Roman"/>
                          <a:ea typeface="Times New Roman"/>
                          <a:cs typeface="Times New Roman"/>
                        </a:rPr>
                        <a:t>Экология и положительное отношение к труду</a:t>
                      </a:r>
                      <a:endParaRPr lang="ru-RU" sz="2400" u="sng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817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b="1" u="sng" dirty="0">
                          <a:latin typeface="Times New Roman"/>
                          <a:ea typeface="Times New Roman"/>
                          <a:cs typeface="Times New Roman"/>
                        </a:rPr>
                        <a:t>Медиакультурное и социальнокультурное</a:t>
                      </a:r>
                      <a:endParaRPr lang="ru-RU" sz="2400" u="sng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0368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b="1" u="sng" dirty="0">
                          <a:latin typeface="Times New Roman"/>
                          <a:ea typeface="Times New Roman"/>
                          <a:cs typeface="Times New Roman"/>
                        </a:rPr>
                        <a:t>Педагогическая поддержка </a:t>
                      </a: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и воспитание семейных ценностей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982304"/>
          <a:ext cx="8501122" cy="5681472"/>
        </p:xfrm>
        <a:graphic>
          <a:graphicData uri="http://schemas.openxmlformats.org/drawingml/2006/table">
            <a:tbl>
              <a:tblPr/>
              <a:tblGrid>
                <a:gridCol w="2286016"/>
                <a:gridCol w="6215106"/>
              </a:tblGrid>
              <a:tr h="213130">
                <a:tc rowSpan="3"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Bookman Old Style" pitchFamily="18" charset="0"/>
                          <a:ea typeface="Arial"/>
                          <a:cs typeface="Times New Roman"/>
                        </a:rPr>
                        <a:t>Факультативы</a:t>
                      </a:r>
                      <a:endParaRPr lang="ru-RU" sz="12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Bookman Old Style" pitchFamily="18" charset="0"/>
                          <a:ea typeface="Arial"/>
                          <a:cs typeface="Times New Roman"/>
                        </a:rPr>
                        <a:t>«Граждановедение»,</a:t>
                      </a:r>
                      <a:endParaRPr lang="ru-RU" sz="12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Bookman Old Style" pitchFamily="18" charset="0"/>
                          <a:ea typeface="Arial"/>
                          <a:cs typeface="Times New Roman"/>
                        </a:rPr>
                        <a:t>«Олимпиадное движение»</a:t>
                      </a:r>
                      <a:endParaRPr lang="ru-RU" sz="12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Bookman Old Style" pitchFamily="18" charset="0"/>
                          <a:ea typeface="Arial"/>
                          <a:cs typeface="Times New Roman"/>
                        </a:rPr>
                        <a:t>«Наш цифровой мир» </a:t>
                      </a:r>
                      <a:endParaRPr lang="ru-RU" sz="12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Bookman Old Style" pitchFamily="18" charset="0"/>
                          <a:ea typeface="Arial"/>
                          <a:cs typeface="Times New Roman"/>
                        </a:rPr>
                        <a:t>(освоение современных компьютерных программ (Photoshop, Microsoft Office Power Point, Аudacity,  PaintNET).</a:t>
                      </a:r>
                      <a:endParaRPr lang="ru-RU" sz="12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099">
                <a:tc>
                  <a:txBody>
                    <a:bodyPr/>
                    <a:lstStyle/>
                    <a:p>
                      <a:pPr marR="89535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spc="100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Индивидуально - групповая работа</a:t>
                      </a:r>
                      <a:endParaRPr lang="ru-RU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10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по подготовке к олимпиадам</a:t>
                      </a:r>
                      <a:endParaRPr lang="ru-RU" sz="120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389">
                <a:tc rowSpan="4"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Bookman Old Style" pitchFamily="18" charset="0"/>
                          <a:ea typeface="Arial"/>
                          <a:cs typeface="Times New Roman"/>
                        </a:rPr>
                        <a:t>Кружки</a:t>
                      </a:r>
                      <a:endParaRPr lang="ru-RU" sz="12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Bookman Old Style" pitchFamily="18" charset="0"/>
                          <a:ea typeface="Arial"/>
                          <a:cs typeface="Times New Roman"/>
                        </a:rPr>
                        <a:t>«Поделки из всякой всячины» (оригами, лепка из пластилина, лепка из глины, лепка из солёного теста, квиллинг, папье-маше)</a:t>
                      </a:r>
                      <a:endParaRPr lang="ru-RU" sz="12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8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Bookman Old Style" pitchFamily="18" charset="0"/>
                          <a:ea typeface="Arial"/>
                          <a:cs typeface="Times New Roman"/>
                        </a:rPr>
                        <a:t>«Ручки-самоучки» (вязание на спицах, вязание крючком, вышивка крестом, выжигание по дереву, стендовое моделирование, конструирование, уроки волшебства, плетение из бисера, вышивка бисером,</a:t>
                      </a:r>
                      <a:endParaRPr lang="ru-RU" sz="12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Bookman Old Style" pitchFamily="18" charset="0"/>
                          <a:ea typeface="Arial"/>
                          <a:cs typeface="Times New Roman"/>
                        </a:rPr>
                        <a:t>художественная роспись по     дереву, художественная роспись по стеклу, рисование»</a:t>
                      </a:r>
                      <a:endParaRPr lang="ru-RU" sz="12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Bookman Old Style" pitchFamily="18" charset="0"/>
                          <a:ea typeface="Arial"/>
                          <a:cs typeface="Times New Roman"/>
                        </a:rPr>
                        <a:t>«Песенка за песенкой» (вокал)</a:t>
                      </a:r>
                      <a:endParaRPr lang="ru-RU" sz="12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3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Bookman Old Style" pitchFamily="18" charset="0"/>
                          <a:ea typeface="Arial"/>
                          <a:cs typeface="Times New Roman"/>
                        </a:rPr>
                        <a:t>«Весёлая гимнастика и акробатика» (гимнастика, акробатика, танцы с элементами театрализации. театрализация,</a:t>
                      </a:r>
                      <a:endParaRPr lang="ru-RU" sz="12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30">
                <a:tc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Bookman Old Style" pitchFamily="18" charset="0"/>
                          <a:ea typeface="Arial"/>
                          <a:cs typeface="Times New Roman"/>
                        </a:rPr>
                        <a:t>Детское объединение </a:t>
                      </a:r>
                      <a:endParaRPr lang="ru-RU" sz="12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Bookman Old Style" pitchFamily="18" charset="0"/>
                          <a:ea typeface="Arial"/>
                          <a:cs typeface="Times New Roman"/>
                        </a:rPr>
                        <a:t>«Волна»</a:t>
                      </a:r>
                      <a:endParaRPr lang="ru-RU" sz="12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06" marR="6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8552" y="214290"/>
            <a:ext cx="8508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Виды внеурочной деятельности: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60557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Разнообразие внеурочной  деятельности;</a:t>
            </a:r>
          </a:p>
          <a:p>
            <a:pPr lvl="0">
              <a:buNone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  <a:p>
            <a:pPr lvl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Попробовать себя в разных видах деятельности;</a:t>
            </a:r>
          </a:p>
          <a:p>
            <a:pPr lvl="0">
              <a:buNone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  <a:p>
            <a:pPr lvl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Успех в работе над проектом;</a:t>
            </a:r>
          </a:p>
          <a:p>
            <a:pPr lvl="0">
              <a:buNone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  <a:p>
            <a:pPr lvl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Самопрезентация.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7130" y="714356"/>
            <a:ext cx="916834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час внеурочной деятельности = 4 направлениям.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Зачем?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Рисунок 13" descr="Описание: Пр 10 Спектр видов внеурочной деятельности"/>
          <p:cNvPicPr>
            <a:picLocks noChangeAspect="1" noChangeArrowheads="1"/>
          </p:cNvPicPr>
          <p:nvPr/>
        </p:nvPicPr>
        <p:blipFill>
          <a:blip r:embed="rId2" cstate="print"/>
          <a:srcRect t="4819"/>
          <a:stretch>
            <a:fillRect/>
          </a:stretch>
        </p:blipFill>
        <p:spPr bwMode="auto">
          <a:xfrm>
            <a:off x="0" y="1357322"/>
            <a:ext cx="9144000" cy="5643578"/>
          </a:xfrm>
          <a:prstGeom prst="rect">
            <a:avLst/>
          </a:prstGeom>
          <a:noFill/>
        </p:spPr>
      </p:pic>
      <p:sp>
        <p:nvSpPr>
          <p:cNvPr id="73730" name="AutoShape 4"/>
          <p:cNvSpPr>
            <a:spLocks noChangeArrowheads="1"/>
          </p:cNvSpPr>
          <p:nvPr/>
        </p:nvSpPr>
        <p:spPr bwMode="auto">
          <a:xfrm>
            <a:off x="4492625" y="469900"/>
            <a:ext cx="1143000" cy="2762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0" y="5524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0"/>
            <a:ext cx="76770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Спектр видов</a:t>
            </a:r>
          </a:p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внеурочной деятельности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8215370" cy="5143536"/>
          </a:xfrm>
          <a:prstGeom prst="rect">
            <a:avLst/>
          </a:prstGeom>
          <a:noFill/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512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55045" y="-24"/>
            <a:ext cx="53898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Анкетирование 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учащихся и родителей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77" y="1357298"/>
          <a:ext cx="8858279" cy="5486400"/>
        </p:xfrm>
        <a:graphic>
          <a:graphicData uri="http://schemas.openxmlformats.org/drawingml/2006/table">
            <a:tbl>
              <a:tblPr/>
              <a:tblGrid>
                <a:gridCol w="2928925"/>
                <a:gridCol w="5929354"/>
              </a:tblGrid>
              <a:tr h="0"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Bookman Old Style" pitchFamily="18" charset="0"/>
                          <a:ea typeface="Arial"/>
                          <a:cs typeface="Times New Roman"/>
                        </a:rPr>
                        <a:t>Количество учащихся в классе (всего- 11уч)</a:t>
                      </a:r>
                      <a:endParaRPr lang="ru-RU" sz="18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39750"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Bookman Old Style" pitchFamily="18" charset="0"/>
                          <a:ea typeface="Arial"/>
                          <a:cs typeface="Times New Roman"/>
                        </a:rPr>
                        <a:t>Увлечения</a:t>
                      </a:r>
                      <a:endParaRPr lang="ru-RU" sz="18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Bookman Old Style" pitchFamily="18" charset="0"/>
                          <a:ea typeface="Arial"/>
                          <a:cs typeface="Times New Roman"/>
                        </a:rPr>
                        <a:t>3 человека - 27%</a:t>
                      </a:r>
                      <a:endParaRPr lang="ru-RU" sz="18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>
                        <a:spcAft>
                          <a:spcPts val="0"/>
                        </a:spcAft>
                      </a:pPr>
                      <a:r>
                        <a:rPr lang="ru-RU" sz="2400">
                          <a:latin typeface="Bookman Old Style" pitchFamily="18" charset="0"/>
                          <a:ea typeface="Arial"/>
                          <a:cs typeface="Times New Roman"/>
                        </a:rPr>
                        <a:t>рисовать, вышивать, плести бисером, лепить</a:t>
                      </a:r>
                      <a:endParaRPr lang="ru-RU" sz="18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Bookman Old Style" pitchFamily="18" charset="0"/>
                          <a:ea typeface="Arial"/>
                          <a:cs typeface="Times New Roman"/>
                        </a:rPr>
                        <a:t>2 человека - 18%</a:t>
                      </a:r>
                      <a:endParaRPr lang="ru-RU" sz="18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>
                        <a:spcAft>
                          <a:spcPts val="0"/>
                        </a:spcAft>
                      </a:pPr>
                      <a:r>
                        <a:rPr lang="ru-RU" sz="2400">
                          <a:latin typeface="Bookman Old Style" pitchFamily="18" charset="0"/>
                          <a:ea typeface="Arial"/>
                          <a:cs typeface="Times New Roman"/>
                        </a:rPr>
                        <a:t>осваивают современные компьютерные программы (Photoshop, Microsoft Office Power Point, Аudacity,  PaintNET),</a:t>
                      </a:r>
                      <a:endParaRPr lang="ru-RU" sz="18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Bookman Old Style" pitchFamily="18" charset="0"/>
                          <a:ea typeface="Arial"/>
                          <a:cs typeface="Times New Roman"/>
                        </a:rPr>
                        <a:t>5 человек (мальчики) - 45%</a:t>
                      </a:r>
                      <a:endParaRPr lang="ru-RU" sz="18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>
                        <a:spcAft>
                          <a:spcPts val="0"/>
                        </a:spcAft>
                      </a:pPr>
                      <a:r>
                        <a:rPr lang="ru-RU" sz="2400">
                          <a:latin typeface="Bookman Old Style" pitchFamily="18" charset="0"/>
                          <a:ea typeface="Arial"/>
                          <a:cs typeface="Times New Roman"/>
                        </a:rPr>
                        <a:t> занимаются стендовым моделированием и     конструированием</a:t>
                      </a:r>
                      <a:endParaRPr lang="ru-RU" sz="18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Bookman Old Style" pitchFamily="18" charset="0"/>
                          <a:ea typeface="Arial"/>
                          <a:cs typeface="Times New Roman"/>
                        </a:rPr>
                        <a:t>2 человека - 18%</a:t>
                      </a:r>
                      <a:endParaRPr lang="ru-RU" sz="18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>
                        <a:spcAft>
                          <a:spcPts val="0"/>
                        </a:spcAft>
                      </a:pPr>
                      <a:r>
                        <a:rPr lang="ru-RU" sz="2400">
                          <a:latin typeface="Bookman Old Style" pitchFamily="18" charset="0"/>
                          <a:ea typeface="Arial"/>
                          <a:cs typeface="Times New Roman"/>
                        </a:rPr>
                        <a:t>выжигают по дереву</a:t>
                      </a:r>
                      <a:endParaRPr lang="ru-RU" sz="18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Bookman Old Style" pitchFamily="18" charset="0"/>
                          <a:ea typeface="Arial"/>
                          <a:cs typeface="Times New Roman"/>
                        </a:rPr>
                        <a:t>6 человек - 55%</a:t>
                      </a:r>
                      <a:endParaRPr lang="ru-RU" sz="180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Bookman Old Style" pitchFamily="18" charset="0"/>
                          <a:ea typeface="Arial"/>
                          <a:cs typeface="Times New Roman"/>
                        </a:rPr>
                        <a:t>посещают танцевальный кружок</a:t>
                      </a:r>
                      <a:endParaRPr lang="ru-RU" sz="18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1406" y="0"/>
            <a:ext cx="89784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Заинтересованность учащихся 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разных видах деятельности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6802" name="Picture 2" descr="C:\Users\пк\Documents\С НАСТЕНОГО НОУТБУКА\ВОСПИТАТЕЛЬНАЯ РАБОТА\СИСТЕМА ДОПОЛНИТЕЛЬНОГО ОБРАЗОВАНИЯ В МОУ ООШ С. ОТРАДНОЕ\районный             У Ч И Т Е Л Ь        Г О Д А  - 2013\ВАХРУШИНА Н В\ОПЫТ РАБОТЫ\РЕЗУЛЬТАТИВНОСТЬ\1\фото 1\внеур дея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588" y="-206375"/>
            <a:ext cx="9655176" cy="727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Рисунок 16" descr="Описание: Про 13 Формы рабо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0112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6215074" y="285728"/>
            <a:ext cx="2000264" cy="64294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449</Words>
  <Application>Microsoft Office PowerPoint</Application>
  <PresentationFormat>Экран (4:3)</PresentationFormat>
  <Paragraphs>81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"Формирование  личностных и коммуникативных  универсальных учебных действий во внеурочной деятельности в начальной школе"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"Формирование  личностных и коммуникативных  универсальных учебных действий во внеурочной деятельности в начальной школе"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"Формирование личностных и коммуникативных  универсальных учебных действий на учебных занятиях и во внеурочной деятельности в начальной школе" </dc:title>
  <dc:creator>пк</dc:creator>
  <cp:lastModifiedBy>пк</cp:lastModifiedBy>
  <cp:revision>55</cp:revision>
  <dcterms:created xsi:type="dcterms:W3CDTF">2013-03-25T22:19:29Z</dcterms:created>
  <dcterms:modified xsi:type="dcterms:W3CDTF">2014-01-26T04:19:30Z</dcterms:modified>
</cp:coreProperties>
</file>